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6" r:id="rId2"/>
    <p:sldId id="257" r:id="rId3"/>
    <p:sldId id="279" r:id="rId4"/>
    <p:sldId id="286" r:id="rId5"/>
    <p:sldId id="285" r:id="rId6"/>
    <p:sldId id="261" r:id="rId7"/>
    <p:sldId id="263" r:id="rId8"/>
    <p:sldId id="266" r:id="rId9"/>
    <p:sldId id="278" r:id="rId10"/>
    <p:sldId id="287" r:id="rId11"/>
    <p:sldId id="283" r:id="rId12"/>
    <p:sldId id="28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272E"/>
    <a:srgbClr val="FFEFED"/>
    <a:srgbClr val="F6ECF1"/>
    <a:srgbClr val="985157"/>
    <a:srgbClr val="A52019"/>
    <a:srgbClr val="F6F9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Светлый стиль 1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EB7A8-AC5E-4912-A2A6-BAC39E81E84C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FDE19-233A-4CD2-9583-C87051F3A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452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3FDE19-233A-4CD2-9583-C87051F3ADC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7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General view of the wound: at the time of surgery (A), on day 2 (B), on day 30 (C) of the postoperative period. TT - thick skin, RDM - recellularized dermal matrix, ADM - </a:t>
            </a:r>
            <a:r>
              <a:rPr lang="en-US" dirty="0" err="1" smtClean="0"/>
              <a:t>acellular</a:t>
            </a:r>
            <a:r>
              <a:rPr lang="en-US" dirty="0" smtClean="0"/>
              <a:t> dermal matrix, ADP - </a:t>
            </a:r>
            <a:r>
              <a:rPr lang="en-US" dirty="0" err="1" smtClean="0"/>
              <a:t>autodermoplasty</a:t>
            </a:r>
            <a:endParaRPr lang="en-US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17815-708E-4602-BF0C-E6571E70EB3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205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26560" y="2786003"/>
            <a:ext cx="921182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Федеральное государственное бюджетное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образовательное учреждение высшего образования</a:t>
            </a:r>
            <a:r>
              <a:rPr kumimoji="0" lang="ru-RU" altLang="ru-RU" sz="2400" i="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КУБАНСКИЙ ГОСУДАРСТВЕННЫЙ МЕДИЦИНСКИЙ УНИВЕРСИТЕТ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kumimoji="0" lang="ru-RU" altLang="ru-RU" sz="240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Министерства здравоохранения Российской Федерации</a:t>
            </a:r>
            <a:endParaRPr kumimoji="0" lang="ru-RU" altLang="ru-RU" sz="100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4" name="Picture 10" descr="Эмблема Министерства здравоохранения России (Минздрав) | Геральдика.р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5220537"/>
            <a:ext cx="1400944" cy="1534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Скачать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18783" r="2682" b="13598"/>
          <a:stretch/>
        </p:blipFill>
        <p:spPr bwMode="auto">
          <a:xfrm>
            <a:off x="6321068" y="5192526"/>
            <a:ext cx="2771518" cy="142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обытия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" y="0"/>
            <a:ext cx="9136705" cy="265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5356917"/>
            <a:ext cx="1045196" cy="127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6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0239" y="5311607"/>
            <a:ext cx="2435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Лечение дермальным гидрогелем, 7 сутки</a:t>
            </a:r>
            <a:endParaRPr lang="ru-RU" sz="1600" baseline="-250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5324" y="5332949"/>
            <a:ext cx="2773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Лечение дермальным гидрогелем, 21 сутки</a:t>
            </a:r>
            <a:endParaRPr lang="ru-RU" sz="105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23216" y="3339012"/>
            <a:ext cx="20646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Моделирование скальпированной раны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00703" y="3445579"/>
            <a:ext cx="25616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Лечение дермальным гидрогелем, 3 сутки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3919" y="193583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Предварительные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результаты экспериментального применения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дермального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гидрогеля, разработанного в лаборатории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0"/>
            <a:ext cx="9112701" cy="1961596"/>
            <a:chOff x="-337122" y="-58591"/>
            <a:chExt cx="9948415" cy="1999629"/>
          </a:xfrm>
        </p:grpSpPr>
        <p:pic>
          <p:nvPicPr>
            <p:cNvPr id="18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2" descr="C:\Users\Regmed02\Desktop\ФОТО эксперимент август-сентябрь 2021\Фото 27.08.21 - 3 сутки\№2\IMG_9926.jpg"/>
          <p:cNvPicPr preferRelativeResize="0"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80"/>
          <a:stretch/>
        </p:blipFill>
        <p:spPr bwMode="auto">
          <a:xfrm rot="10800000">
            <a:off x="4648395" y="2854510"/>
            <a:ext cx="1659313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Regmed02\Desktop\ФОТО эксперимент август-сентябрь 2021\Фото 31.08.21\№2\IMG_0117.jpg"/>
          <p:cNvPicPr preferRelativeResize="0"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" t="36252" r="41872" b="9938"/>
          <a:stretch/>
        </p:blipFill>
        <p:spPr bwMode="auto">
          <a:xfrm>
            <a:off x="570967" y="4868491"/>
            <a:ext cx="1576354" cy="165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Regmed02\Desktop\ФОТО эксперимент август-сентябрь 2021\Фото 10.09.21\№2\IMG_0603.jpg"/>
          <p:cNvPicPr preferRelativeResize="0"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56"/>
          <a:stretch/>
        </p:blipFill>
        <p:spPr bwMode="auto">
          <a:xfrm rot="10800000">
            <a:off x="4648393" y="4868491"/>
            <a:ext cx="1659315" cy="165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/>
          <p:cNvPicPr preferRelativeResize="0"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73"/>
          <a:stretch/>
        </p:blipFill>
        <p:spPr bwMode="auto">
          <a:xfrm>
            <a:off x="570967" y="2854510"/>
            <a:ext cx="1564417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57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Группа 32"/>
          <p:cNvGrpSpPr/>
          <p:nvPr/>
        </p:nvGrpSpPr>
        <p:grpSpPr>
          <a:xfrm>
            <a:off x="0" y="0"/>
            <a:ext cx="9112701" cy="1637898"/>
            <a:chOff x="-337122" y="-58591"/>
            <a:chExt cx="9948415" cy="1999629"/>
          </a:xfrm>
        </p:grpSpPr>
        <p:pic>
          <p:nvPicPr>
            <p:cNvPr id="34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3" t="13866" r="41338" b="26326"/>
          <a:stretch/>
        </p:blipFill>
        <p:spPr>
          <a:xfrm>
            <a:off x="3412173" y="1628800"/>
            <a:ext cx="2518540" cy="50370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3117" y="2274457"/>
            <a:ext cx="2113046" cy="224676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Опубликовано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100 печатных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более 20 в высокорейтинговых журналах, таких как </a:t>
            </a:r>
            <a:r>
              <a:rPr lang="en-US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Biomaterials,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Allergy,  Burns, Journal of Biosciences, Journal of Biomaterials</a:t>
            </a:r>
            <a:r>
              <a:rPr lang="ru-RU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др.)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1695758" y="2006500"/>
            <a:ext cx="2448273" cy="299047"/>
            <a:chOff x="1763687" y="1668394"/>
            <a:chExt cx="2448273" cy="299047"/>
          </a:xfrm>
        </p:grpSpPr>
        <p:cxnSp>
          <p:nvCxnSpPr>
            <p:cNvPr id="6" name="Прямая соединительная линия 5"/>
            <p:cNvCxnSpPr/>
            <p:nvPr/>
          </p:nvCxnSpPr>
          <p:spPr>
            <a:xfrm flipH="1">
              <a:off x="1763687" y="1668394"/>
              <a:ext cx="2448273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763687" y="1668394"/>
              <a:ext cx="0" cy="299047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grpSp>
        <p:nvGrpSpPr>
          <p:cNvPr id="14" name="Группа 13"/>
          <p:cNvGrpSpPr/>
          <p:nvPr/>
        </p:nvGrpSpPr>
        <p:grpSpPr>
          <a:xfrm>
            <a:off x="5076055" y="2017438"/>
            <a:ext cx="2448273" cy="299047"/>
            <a:chOff x="4932040" y="1677973"/>
            <a:chExt cx="2448273" cy="299047"/>
          </a:xfrm>
        </p:grpSpPr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4932040" y="1677973"/>
              <a:ext cx="2448273" cy="0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7380313" y="1677973"/>
              <a:ext cx="0" cy="299047"/>
            </a:xfrm>
            <a:prstGeom prst="line">
              <a:avLst/>
            </a:prstGeom>
            <a:ln w="19050" cap="flat" cmpd="sng" algn="ctr">
              <a:solidFill>
                <a:schemeClr val="accent2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6444208" y="2443857"/>
            <a:ext cx="1728192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1600" b="1" dirty="0" smtClean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здано 5 монографий</a:t>
            </a:r>
            <a:endParaRPr lang="ru-RU" sz="1600" b="1" dirty="0">
              <a:solidFill>
                <a:srgbClr val="7C27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7544" y="5031527"/>
            <a:ext cx="1800199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Получено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10 патентов на изобретения</a:t>
            </a:r>
          </a:p>
        </p:txBody>
      </p:sp>
      <p:pic>
        <p:nvPicPr>
          <p:cNvPr id="1036" name="Picture 12" descr="Свидетельство, символ ios 7 интерфейс | Бесплатно значок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60" y="4263510"/>
            <a:ext cx="616283" cy="61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43183" y="1939153"/>
            <a:ext cx="720080" cy="432048"/>
          </a:xfrm>
          <a:prstGeom prst="rect">
            <a:avLst/>
          </a:prstGeom>
        </p:spPr>
      </p:pic>
      <p:grpSp>
        <p:nvGrpSpPr>
          <p:cNvPr id="25" name="Группа 24"/>
          <p:cNvGrpSpPr/>
          <p:nvPr/>
        </p:nvGrpSpPr>
        <p:grpSpPr>
          <a:xfrm>
            <a:off x="1979712" y="4730271"/>
            <a:ext cx="2448273" cy="299047"/>
            <a:chOff x="1763687" y="1668394"/>
            <a:chExt cx="2448273" cy="299047"/>
          </a:xfrm>
        </p:grpSpPr>
        <p:cxnSp>
          <p:nvCxnSpPr>
            <p:cNvPr id="26" name="Прямая соединительная линия 25"/>
            <p:cNvCxnSpPr/>
            <p:nvPr/>
          </p:nvCxnSpPr>
          <p:spPr>
            <a:xfrm flipH="1">
              <a:off x="1763687" y="1668394"/>
              <a:ext cx="2448273" cy="0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27" name="Прямая соединительная линия 26"/>
            <p:cNvCxnSpPr/>
            <p:nvPr/>
          </p:nvCxnSpPr>
          <p:spPr>
            <a:xfrm>
              <a:off x="1763687" y="1668394"/>
              <a:ext cx="0" cy="299047"/>
            </a:xfrm>
            <a:prstGeom prst="line">
              <a:avLst/>
            </a:prstGeom>
            <a:ln w="19050" cap="flat" cmpd="sng" algn="ctr">
              <a:solidFill>
                <a:schemeClr val="accent5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1038" name="Picture 14" descr="Заказать магистерскую диссертацию в Улан-Удэ недорого. Профессиональная  помощь с написанием диссертацией.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775" y="3322193"/>
            <a:ext cx="793335" cy="79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Группа 28"/>
          <p:cNvGrpSpPr/>
          <p:nvPr/>
        </p:nvGrpSpPr>
        <p:grpSpPr>
          <a:xfrm>
            <a:off x="5144447" y="3720844"/>
            <a:ext cx="2448273" cy="299047"/>
            <a:chOff x="4932040" y="1677973"/>
            <a:chExt cx="2448273" cy="299047"/>
          </a:xfrm>
        </p:grpSpPr>
        <p:cxnSp>
          <p:nvCxnSpPr>
            <p:cNvPr id="30" name="Прямая соединительная линия 29"/>
            <p:cNvCxnSpPr/>
            <p:nvPr/>
          </p:nvCxnSpPr>
          <p:spPr>
            <a:xfrm flipH="1">
              <a:off x="4932040" y="1677973"/>
              <a:ext cx="2448273" cy="0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1" name="Прямая соединительная линия 30"/>
            <p:cNvCxnSpPr/>
            <p:nvPr/>
          </p:nvCxnSpPr>
          <p:spPr>
            <a:xfrm>
              <a:off x="7380313" y="1677973"/>
              <a:ext cx="0" cy="299047"/>
            </a:xfrm>
            <a:prstGeom prst="line">
              <a:avLst/>
            </a:prstGeom>
            <a:ln w="19050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49945" y="4057602"/>
            <a:ext cx="1944215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Защищено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докторские и 4 кандидатские диссертации</a:t>
            </a:r>
          </a:p>
        </p:txBody>
      </p:sp>
      <p:pic>
        <p:nvPicPr>
          <p:cNvPr id="1040" name="Picture 16" descr="10 рубль - векторные изображения, 10 рубль картинки | Depositphotos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5" y="5733256"/>
            <a:ext cx="590246" cy="52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Группа 34"/>
          <p:cNvGrpSpPr/>
          <p:nvPr/>
        </p:nvGrpSpPr>
        <p:grpSpPr>
          <a:xfrm>
            <a:off x="4917611" y="6163671"/>
            <a:ext cx="2232863" cy="299047"/>
            <a:chOff x="4932040" y="1677973"/>
            <a:chExt cx="2448273" cy="299047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flipH="1">
              <a:off x="4932040" y="1677973"/>
              <a:ext cx="2448273" cy="0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>
              <a:off x="7380313" y="1677973"/>
              <a:ext cx="0" cy="299047"/>
            </a:xfrm>
            <a:prstGeom prst="line">
              <a:avLst/>
            </a:prstGeom>
            <a:ln w="19050" cap="flat" cmpd="sng" algn="ctr">
              <a:solidFill>
                <a:schemeClr val="accent3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6631516" y="5625062"/>
            <a:ext cx="2381072" cy="10772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Выиграно 8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 с общим финансированием более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рублей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3166" y="1442526"/>
            <a:ext cx="4392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За последние 5 лет сотрудниками ЦНИЛ:</a:t>
            </a:r>
            <a:endParaRPr lang="ru-RU" sz="1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9323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0" y="0"/>
            <a:ext cx="9112701" cy="1961596"/>
            <a:chOff x="-337122" y="-58591"/>
            <a:chExt cx="9948415" cy="1999629"/>
          </a:xfrm>
        </p:grpSpPr>
        <p:pic>
          <p:nvPicPr>
            <p:cNvPr id="18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Прямоугольник 1"/>
          <p:cNvSpPr/>
          <p:nvPr/>
        </p:nvSpPr>
        <p:spPr>
          <a:xfrm>
            <a:off x="3298044" y="1679223"/>
            <a:ext cx="2268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Сотрудничество</a:t>
            </a:r>
            <a:endParaRPr lang="ru-RU" sz="2400" dirty="0">
              <a:solidFill>
                <a:srgbClr val="00206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2759421" y="2140888"/>
            <a:ext cx="3345815" cy="10160"/>
          </a:xfrm>
          <a:prstGeom prst="line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p:spPr>
      </p:cxnSp>
      <p:sp>
        <p:nvSpPr>
          <p:cNvPr id="8" name="Прямоугольник 7"/>
          <p:cNvSpPr/>
          <p:nvPr/>
        </p:nvSpPr>
        <p:spPr>
          <a:xfrm>
            <a:off x="307975" y="3483222"/>
            <a:ext cx="66814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Первый 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Санкт-Петербургский государственный медицинский  университет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им. акад. И.П. Павлова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9" name="Рисунок 18"/>
          <p:cNvPicPr/>
          <p:nvPr/>
        </p:nvPicPr>
        <p:blipFill>
          <a:blip r:embed="rId3"/>
          <a:stretch>
            <a:fillRect/>
          </a:stretch>
        </p:blipFill>
        <p:spPr>
          <a:xfrm>
            <a:off x="7431543" y="3111483"/>
            <a:ext cx="931934" cy="858012"/>
          </a:xfrm>
          <a:prstGeom prst="rect">
            <a:avLst/>
          </a:prstGeom>
        </p:spPr>
      </p:pic>
      <p:pic>
        <p:nvPicPr>
          <p:cNvPr id="20" name="Рисунок 19" descr="Клиника Ихилов (Медицинский центр им. Сураски), цены, отзывы пациентов -  Тель-Авив, Израиль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3012" y="4014107"/>
            <a:ext cx="958338" cy="8658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327254" y="4226811"/>
            <a:ext cx="59415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Медицинский центр им. 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Сураски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400" b="1" dirty="0" err="1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г.Тель-Авив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Израиль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12237" y="5865712"/>
            <a:ext cx="6572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НИИ – Краевая клиническая больница №1 имени профессора </a:t>
            </a:r>
            <a:r>
              <a:rPr lang="ru-RU" sz="14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С.В.Очаповского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7" name="Рисунок 26" descr="C:\Users\Tatyana\Desktop\Без названия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6" b="13008"/>
          <a:stretch/>
        </p:blipFill>
        <p:spPr bwMode="auto">
          <a:xfrm>
            <a:off x="7317454" y="5758781"/>
            <a:ext cx="1222970" cy="9857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2" descr="Скачать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18783" r="2682" b="13598"/>
          <a:stretch/>
        </p:blipFill>
        <p:spPr bwMode="auto">
          <a:xfrm>
            <a:off x="6884991" y="2232631"/>
            <a:ext cx="2022633" cy="104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7975" y="2318735"/>
            <a:ext cx="644024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ФГАОУ ВО Первый Московский государственный медицинский университет имени И. М. Сеченова Министерства здравоохранения Российской Федерации (</a:t>
            </a:r>
            <a:r>
              <a:rPr lang="ru-RU" sz="1400" b="1" dirty="0" err="1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Сеченовский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университет</a:t>
            </a:r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002060"/>
              </a:solidFill>
              <a:latin typeface="Bookman Old Style" panose="02050604050505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7975" y="4845367"/>
            <a:ext cx="59537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ФГБОУ ВО "Приволжский </a:t>
            </a:r>
            <a:r>
              <a:rPr lang="ru-RU" sz="1400" b="1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исследовательский медицинский университет" Министерства здравоохранения Российской Федерации</a:t>
            </a:r>
          </a:p>
        </p:txBody>
      </p:sp>
      <p:sp>
        <p:nvSpPr>
          <p:cNvPr id="16" name="AutoShape 6" descr="https://static.tildacdn.com/tild6566-3530-4637-b965-316533653465/logo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543" y="4870920"/>
            <a:ext cx="994792" cy="99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949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8496" y="2132856"/>
            <a:ext cx="871296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Основными базами для проведения фундаментальных научных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исследований в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Кубанском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государственном медицинском университете являются следующие структурные подразделения: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Центральная научно-исследовательская лаборатория (ЦНИЛ)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Медико-генетическая лаборатория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Виварий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948721"/>
            <a:ext cx="3456384" cy="1788618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43508" y="0"/>
            <a:ext cx="9000492" cy="1999629"/>
            <a:chOff x="143508" y="0"/>
            <a:chExt cx="9000492" cy="1999629"/>
          </a:xfrm>
        </p:grpSpPr>
        <p:pic>
          <p:nvPicPr>
            <p:cNvPr id="6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143508" y="0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183288" y="0"/>
              <a:ext cx="2960712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154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2627784" y="1887267"/>
            <a:ext cx="3816424" cy="576064"/>
          </a:xfrm>
          <a:prstGeom prst="round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Научные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центры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ЦНИЛ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7544" y="2449503"/>
            <a:ext cx="3382559" cy="2103657"/>
          </a:xfrm>
          <a:prstGeom prst="roundRect">
            <a:avLst/>
          </a:prstGeom>
          <a:solidFill>
            <a:srgbClr val="FFEFED"/>
          </a:solidFill>
          <a:ln>
            <a:solidFill>
              <a:srgbClr val="FFEFE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7C272E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Инновационные  технологии в биохимии и молекулярной биологии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76056" y="2485007"/>
            <a:ext cx="3312368" cy="2195002"/>
          </a:xfrm>
          <a:prstGeom prst="roundRect">
            <a:avLst/>
          </a:prstGeom>
          <a:solidFill>
            <a:srgbClr val="FFEFED"/>
          </a:solidFill>
          <a:ln>
            <a:solidFill>
              <a:srgbClr val="FFEFE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Фундаментальные исследования в области регенеративной медицины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7584" y="4898725"/>
            <a:ext cx="7193897" cy="1115820"/>
          </a:xfrm>
          <a:prstGeom prst="roundRect">
            <a:avLst/>
          </a:prstGeom>
          <a:solidFill>
            <a:srgbClr val="FFEFED"/>
          </a:solidFill>
          <a:ln>
            <a:solidFill>
              <a:srgbClr val="FFEFE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Клинико-экспериментальная иммунология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2828" y="6233261"/>
            <a:ext cx="85234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ЦНИЛ на современном уровне стала возможной благодаря </a:t>
            </a:r>
            <a:r>
              <a:rPr lang="ru-RU" sz="1200" dirty="0" smtClean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Гранту </a:t>
            </a:r>
            <a:r>
              <a:rPr lang="ru-RU" sz="1200" dirty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Правительства РФ  № 11.G34.31.0065 от 19.10.2011 </a:t>
            </a:r>
            <a:r>
              <a:rPr lang="ru-RU" sz="1200" dirty="0" smtClean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Проекты </a:t>
            </a:r>
            <a:r>
              <a:rPr lang="ru-RU" sz="1200" dirty="0">
                <a:solidFill>
                  <a:srgbClr val="7C27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ЦНИЛ выполняются в рамках государственного задания МЗ РФ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43508" y="0"/>
            <a:ext cx="9000492" cy="1999629"/>
            <a:chOff x="143508" y="0"/>
            <a:chExt cx="9000492" cy="1999629"/>
          </a:xfrm>
        </p:grpSpPr>
        <p:pic>
          <p:nvPicPr>
            <p:cNvPr id="11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143508" y="0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183288" y="0"/>
              <a:ext cx="2960712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Скругленный прямоугольник 12"/>
          <p:cNvSpPr/>
          <p:nvPr/>
        </p:nvSpPr>
        <p:spPr>
          <a:xfrm>
            <a:off x="467544" y="2427827"/>
            <a:ext cx="3382559" cy="2103657"/>
          </a:xfrm>
          <a:prstGeom prst="roundRect">
            <a:avLst/>
          </a:prstGeom>
          <a:solidFill>
            <a:srgbClr val="FFEFED"/>
          </a:solidFill>
          <a:ln>
            <a:solidFill>
              <a:srgbClr val="FFEFE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Инновационные  технологии в биохимии и молекулярной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2481526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7772138"/>
              </p:ext>
            </p:extLst>
          </p:nvPr>
        </p:nvGraphicFramePr>
        <p:xfrm>
          <a:off x="2608865" y="2806442"/>
          <a:ext cx="6414799" cy="3855723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6414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46528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Тема НИР</a:t>
                      </a:r>
                      <a:endParaRPr lang="ru-RU" sz="1200" dirty="0">
                        <a:solidFill>
                          <a:srgbClr val="002060"/>
                        </a:solidFill>
                        <a:latin typeface="Bookman Old Style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9506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Разработка экспериментальных образцов </a:t>
                      </a:r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тканеинженерных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 конструкций на основе </a:t>
                      </a:r>
                      <a:r>
                        <a:rPr lang="ru-RU" sz="1200" b="1" dirty="0" err="1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децеллюляризованных</a:t>
                      </a: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 и синтетических  матриксов для применения в регенеративной медицине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Bookman Old Style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Перепрограммирование негативно трансформированного фенотипа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нейтрофильных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гранулоцитов у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иммунокомпрометированных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пациентов с нетипично протекающими гнойно-воспалительными заболеваниями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482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Исследование молекулярных механизмов регуляции активности </a:t>
                      </a:r>
                      <a:r>
                        <a:rPr lang="ru-RU" sz="1200" b="1" kern="1200" dirty="0" err="1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пируватдегидрогеназного</a:t>
                      </a:r>
                      <a:r>
                        <a:rPr lang="ru-RU" sz="1200" b="1" kern="1200" dirty="0">
                          <a:solidFill>
                            <a:srgbClr val="002060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комплекса митохондрий при развитии дисбаланса в работе ферментного звена антиокислительной защиты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3049609"/>
              </p:ext>
            </p:extLst>
          </p:nvPr>
        </p:nvGraphicFramePr>
        <p:xfrm>
          <a:off x="131184" y="2810359"/>
          <a:ext cx="2477681" cy="3847888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2477681">
                  <a:extLst>
                    <a:ext uri="{9D8B030D-6E8A-4147-A177-3AD203B41FA5}">
                      <a16:colId xmlns:a16="http://schemas.microsoft.com/office/drawing/2014/main" xmlns="" val="1588008611"/>
                    </a:ext>
                  </a:extLst>
                </a:gridCol>
              </a:tblGrid>
              <a:tr h="465284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Научная платформа</a:t>
                      </a:r>
                      <a:endParaRPr lang="ru-RU" sz="1200" dirty="0">
                        <a:solidFill>
                          <a:srgbClr val="002060"/>
                        </a:solidFill>
                        <a:latin typeface="Bookman Old Style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3159895721"/>
                  </a:ext>
                </a:extLst>
              </a:tr>
              <a:tr h="1001671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Регенеративная медицина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Bookman Old Style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680501485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Иммунология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Bookman Old Style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2228181307"/>
                  </a:ext>
                </a:extLst>
              </a:tr>
              <a:tr h="1444829">
                <a:tc>
                  <a:txBody>
                    <a:bodyPr/>
                    <a:lstStyle/>
                    <a:p>
                      <a:pPr marL="0" indent="0"/>
                      <a:r>
                        <a:rPr lang="ru-RU" sz="1200" b="1" spc="-30" baseline="0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Инновационные фундаментальные технологии в медицине </a:t>
                      </a:r>
                    </a:p>
                    <a:p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Bookman Old Style" pitchFamily="18" charset="0"/>
                        </a:rPr>
                        <a:t>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Bookman Old Style" pitchFamily="18" charset="0"/>
                      </a:endParaRPr>
                    </a:p>
                  </a:txBody>
                  <a:tcPr marT="34290" marB="34290"/>
                </a:tc>
                <a:extLst>
                  <a:ext uri="{0D108BD9-81ED-4DB2-BD59-A6C34878D82A}">
                    <a16:rowId xmlns:a16="http://schemas.microsoft.com/office/drawing/2014/main" xmlns="" val="508650331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-26971" y="2056280"/>
            <a:ext cx="9270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  В ЦНИЛ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рамках государственного задания Министерства здравоохранения Российской Федерации в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2020-2021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гг.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выполнялись </a:t>
            </a:r>
            <a:r>
              <a:rPr lang="ru-RU" sz="1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научные проекты: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143508" y="0"/>
            <a:ext cx="9000492" cy="1999629"/>
            <a:chOff x="143508" y="0"/>
            <a:chExt cx="9000492" cy="1999629"/>
          </a:xfrm>
        </p:grpSpPr>
        <p:pic>
          <p:nvPicPr>
            <p:cNvPr id="9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143508" y="0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183288" y="0"/>
              <a:ext cx="2960712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10990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0" y="0"/>
            <a:ext cx="9112701" cy="1522957"/>
            <a:chOff x="-337122" y="-58591"/>
            <a:chExt cx="9948415" cy="1999629"/>
          </a:xfrm>
        </p:grpSpPr>
        <p:pic>
          <p:nvPicPr>
            <p:cNvPr id="8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Прямоугольник 4"/>
          <p:cNvSpPr/>
          <p:nvPr/>
        </p:nvSpPr>
        <p:spPr>
          <a:xfrm>
            <a:off x="0" y="1310231"/>
            <a:ext cx="54869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реализуемые в лаборатории в настоящее время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4121161"/>
              </p:ext>
            </p:extLst>
          </p:nvPr>
        </p:nvGraphicFramePr>
        <p:xfrm>
          <a:off x="13851" y="1757540"/>
          <a:ext cx="9098850" cy="5120790"/>
        </p:xfrm>
        <a:graphic>
          <a:graphicData uri="http://schemas.openxmlformats.org/drawingml/2006/table">
            <a:tbl>
              <a:tblPr firstRow="1" firstCol="1" bandRow="1">
                <a:tableStyleId>{0E3FDE45-AF77-4B5C-9715-49D594BDF05E}</a:tableStyleId>
              </a:tblPr>
              <a:tblGrid>
                <a:gridCol w="23842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993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6106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445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0" dirty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№</a:t>
                      </a:r>
                      <a:endParaRPr lang="ru-RU" sz="1050" b="1" i="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0" dirty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Наименование работы</a:t>
                      </a:r>
                      <a:endParaRPr lang="ru-RU" sz="1050" b="1" i="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50" b="1" i="0" dirty="0" err="1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Финансирование,руб</a:t>
                      </a:r>
                      <a:endParaRPr lang="ru-RU" sz="1050" b="1" i="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8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Грант Кубанского научного фонда.</a:t>
                      </a:r>
                      <a:r>
                        <a:rPr lang="ru-RU" sz="1100" b="1" baseline="0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«Фундаментальные основы создания биологических матриксов для реконструктивной  пластической хирургии при онкологических заболеваниях молочной железы»</a:t>
                      </a:r>
                      <a:endParaRPr lang="ru-RU" sz="1100" b="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2 900 000</a:t>
                      </a:r>
                      <a:endParaRPr lang="ru-RU" sz="1200" b="1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755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2</a:t>
                      </a: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Грант РНФ.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Разработка и экспериментальное обоснование применения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ксеногенного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дермального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матрикса для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герниопластики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передней брюшной стенки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1 500 000</a:t>
                      </a:r>
                      <a:endParaRPr lang="ru-RU" sz="1200" b="1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9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3</a:t>
                      </a: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Грант РФФИ. 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Ускорение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репаративного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остеогенеза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с использованием обогащенной тромбоцитами плазмы и трансплантации костного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ауторегенерата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650 000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10137195"/>
                  </a:ext>
                </a:extLst>
              </a:tr>
              <a:tr h="4708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Грант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Кубанского научного фонда.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Разработка состава и технологии получения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поликомпонентного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геля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репаративного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действия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2 000 000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632699006"/>
                  </a:ext>
                </a:extLst>
              </a:tr>
              <a:tr h="5310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Грант</a:t>
                      </a:r>
                      <a:r>
                        <a:rPr lang="ru-RU" sz="1100" b="1" baseline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Кубанского научного фонда.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Фундаментальные аспекты процесса извлечения и очистки антоцианов из агропромышленных отходов с использованием ионообменных мембран</a:t>
                      </a:r>
                      <a:endParaRPr lang="ru-RU" sz="1050" b="0" spc="-50" baseline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200 000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350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Грант РФФИ. 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Разработка в эксперименте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in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vitro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метода реставрации дефектно функционирующих </a:t>
                      </a:r>
                      <a:r>
                        <a:rPr lang="ru-RU" sz="1100" b="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нейтрофильных</a:t>
                      </a:r>
                      <a:r>
                        <a:rPr lang="ru-RU" sz="1100" b="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 гранулоцитов детей c нетипично протекающими гнойно-воспалительными заболеваниями.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1 200 000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986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6</a:t>
                      </a:r>
                      <a:endParaRPr lang="ru-RU" sz="900" dirty="0"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Договор на выполнение НИР. 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Создание национальной платформы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биобанкирования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и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биосервиса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для поиска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биомаркеров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, доклинических исследований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in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100" b="0" dirty="0" err="1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vitro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, и развития цифровой биомедицины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750 000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922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Times New Roman" pitchFamily="18" charset="0"/>
                        </a:rPr>
                        <a:t>Комплексная НИР. 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Times New Roman" pitchFamily="18" charset="0"/>
                        </a:rPr>
                        <a:t>Клеточные механизмы регенерации органов и тканей. Разработка </a:t>
                      </a:r>
                      <a:r>
                        <a:rPr lang="ru-RU" sz="1100" b="0" kern="1200" dirty="0" err="1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Times New Roman" pitchFamily="18" charset="0"/>
                        </a:rPr>
                        <a:t>тканеинженерных</a:t>
                      </a:r>
                      <a:r>
                        <a:rPr lang="ru-RU" sz="1100" b="0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Times New Roman" pitchFamily="18" charset="0"/>
                        </a:rPr>
                        <a:t> конструкций с использованием биологических и синтетических каркасов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6 000 000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7013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+mn-ea"/>
                          <a:cs typeface="Times New Roman" pitchFamily="18" charset="0"/>
                        </a:rPr>
                        <a:t>8</a:t>
                      </a:r>
                      <a:endParaRPr lang="ru-RU" sz="10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1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Грант РФФИ. </a:t>
                      </a:r>
                      <a:r>
                        <a:rPr lang="ru-RU" sz="1100" b="0" dirty="0" smtClean="0">
                          <a:effectLst/>
                          <a:latin typeface="Bookman Old Style" pitchFamily="18" charset="0"/>
                          <a:cs typeface="Times New Roman" pitchFamily="18" charset="0"/>
                        </a:rPr>
                        <a:t> </a:t>
                      </a:r>
                      <a:r>
                        <a:rPr kumimoji="0" lang="ru-RU" sz="11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Разработка методов </a:t>
                      </a:r>
                      <a:r>
                        <a:rPr kumimoji="0" lang="ru-RU" sz="1100" b="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иммунорегуляции</a:t>
                      </a:r>
                      <a:r>
                        <a:rPr kumimoji="0" lang="ru-RU" sz="11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 дисфункций НГ в созданной </a:t>
                      </a:r>
                      <a:r>
                        <a:rPr kumimoji="0" lang="ru-RU" sz="1100" b="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de</a:t>
                      </a:r>
                      <a:r>
                        <a:rPr kumimoji="0" lang="ru-RU" sz="11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novo</a:t>
                      </a:r>
                      <a:r>
                        <a:rPr kumimoji="0" lang="ru-RU" sz="1100" b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ookman Old Style" pitchFamily="18" charset="0"/>
                          <a:cs typeface="Times New Roman" pitchFamily="18" charset="0"/>
                        </a:rPr>
                        <a:t> экспериментальной модели вирусно-бактериальной ко - инфекции</a:t>
                      </a:r>
                      <a:endParaRPr lang="ru-RU" sz="1100" b="0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Bookman Old Style" pitchFamily="18" charset="0"/>
                          <a:ea typeface="Calibri"/>
                          <a:cs typeface="Times New Roman" pitchFamily="18" charset="0"/>
                        </a:rPr>
                        <a:t>600 000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2201" marR="32201" marT="0" marB="0"/>
                </a:tc>
                <a:extLst>
                  <a:ext uri="{0D108BD9-81ED-4DB2-BD59-A6C34878D82A}">
                    <a16:rowId xmlns:a16="http://schemas.microsoft.com/office/drawing/2014/main" xmlns="" val="4103471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9667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300192" y="5999737"/>
            <a:ext cx="29792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Образец АДМ </a:t>
            </a:r>
          </a:p>
          <a:p>
            <a:r>
              <a:rPr lang="ru-RU" sz="16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(внешний вид, окраска гематоксилин-эозином)</a:t>
            </a:r>
            <a:endParaRPr lang="ru-RU" sz="1600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143508" y="1"/>
            <a:ext cx="9000492" cy="1668946"/>
            <a:chOff x="143508" y="0"/>
            <a:chExt cx="9000492" cy="1999629"/>
          </a:xfrm>
        </p:grpSpPr>
        <p:pic>
          <p:nvPicPr>
            <p:cNvPr id="11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143508" y="0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183288" y="0"/>
              <a:ext cx="2960712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Прямоугольник 5"/>
          <p:cNvSpPr/>
          <p:nvPr/>
        </p:nvSpPr>
        <p:spPr>
          <a:xfrm>
            <a:off x="2771800" y="2620090"/>
            <a:ext cx="3103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Свинья породы </a:t>
            </a:r>
            <a:r>
              <a:rPr lang="ru-RU" dirty="0" err="1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</a:t>
            </a:r>
            <a:r>
              <a:rPr lang="ru-RU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андрас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 вентральной грыжей до операции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7544" y="1604940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Предварительные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экспериментального применения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ацеллюлярного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дермального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матрикса (АДМ), разработанного в лаборатории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/>
          <a:srcRect r="13146"/>
          <a:stretch/>
        </p:blipFill>
        <p:spPr>
          <a:xfrm>
            <a:off x="323528" y="2486351"/>
            <a:ext cx="2448272" cy="2114139"/>
          </a:xfrm>
          <a:prstGeom prst="rect">
            <a:avLst/>
          </a:prstGeom>
        </p:spPr>
      </p:pic>
      <p:pic>
        <p:nvPicPr>
          <p:cNvPr id="17" name="Рисунок 16" descr="C:\Users\RusinovaTV\Desktop\Рисунки БСМ\fig1.t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4" b="2860"/>
          <a:stretch/>
        </p:blipFill>
        <p:spPr bwMode="auto">
          <a:xfrm>
            <a:off x="6372200" y="2204864"/>
            <a:ext cx="2335922" cy="3750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648361"/>
            <a:ext cx="2515940" cy="188695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2939964" y="4668508"/>
            <a:ext cx="31038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Свинья породы </a:t>
            </a:r>
            <a:r>
              <a:rPr lang="ru-RU" dirty="0" err="1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Л</a:t>
            </a:r>
            <a:r>
              <a:rPr lang="ru-RU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андрас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после </a:t>
            </a:r>
            <a:r>
              <a:rPr lang="ru-RU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герниопластики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 применением АДМ, 12 сутки после операции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78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4" y="1740239"/>
            <a:ext cx="6189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Этапы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герниопластики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с использованием АДМ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27885"/>
            <a:ext cx="2880320" cy="38404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795" y="2214289"/>
            <a:ext cx="2889861" cy="38531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821" y="2214289"/>
            <a:ext cx="2889861" cy="3853148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0" y="0"/>
            <a:ext cx="9112701" cy="1740239"/>
            <a:chOff x="-337122" y="-58591"/>
            <a:chExt cx="9948415" cy="1999629"/>
          </a:xfrm>
        </p:grpSpPr>
        <p:pic>
          <p:nvPicPr>
            <p:cNvPr id="11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06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907704" y="6076751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День 60</a:t>
            </a:r>
            <a:r>
              <a:rPr lang="en-US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88224" y="6076751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День 120</a:t>
            </a:r>
            <a:endParaRPr lang="en-US" b="1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 descr="C:\Users\user\Desktop\Image_06использовано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24944"/>
            <a:ext cx="4031564" cy="295232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2258604"/>
            <a:ext cx="83884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pc="-40" dirty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Обзорная гистологическая картина области имплантации </a:t>
            </a:r>
            <a:r>
              <a:rPr lang="ru-RU" b="1" spc="-40" dirty="0" smtClean="0">
                <a:solidFill>
                  <a:srgbClr val="002060"/>
                </a:solidFill>
                <a:latin typeface="Bookman Old Style" panose="02050604050505020204" pitchFamily="18" charset="0"/>
                <a:ea typeface="Calibri" panose="020F0502020204030204" pitchFamily="34" charset="0"/>
              </a:rPr>
              <a:t>АДМ</a:t>
            </a:r>
            <a:endParaRPr lang="ru-RU" b="1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 descr="Overview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108" y="2910688"/>
            <a:ext cx="4321363" cy="296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0" y="0"/>
            <a:ext cx="9112701" cy="1961596"/>
            <a:chOff x="-337122" y="-58591"/>
            <a:chExt cx="9948415" cy="1999629"/>
          </a:xfrm>
        </p:grpSpPr>
        <p:pic>
          <p:nvPicPr>
            <p:cNvPr id="12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852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atyana\Downloads\IMG_20201001_18135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423918" y="3156589"/>
            <a:ext cx="1688507" cy="253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tyana\Downloads\IMG_20201013_11205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2" t="21619" r="27166" b="27206"/>
          <a:stretch/>
        </p:blipFill>
        <p:spPr bwMode="auto">
          <a:xfrm rot="5400000">
            <a:off x="3033782" y="3389960"/>
            <a:ext cx="2562908" cy="206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atyana\Downloads\IMG_20201013_14082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9" t="18875" r="22268" b="14671"/>
          <a:stretch/>
        </p:blipFill>
        <p:spPr bwMode="auto">
          <a:xfrm>
            <a:off x="6303103" y="3209094"/>
            <a:ext cx="2515292" cy="250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2545" y="6245696"/>
            <a:ext cx="3805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Обработка 5% </a:t>
            </a:r>
            <a:r>
              <a:rPr lang="en-US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NaOH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+ 3%</a:t>
            </a:r>
            <a:r>
              <a:rPr lang="en-US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H</a:t>
            </a:r>
            <a:r>
              <a:rPr lang="en-US" baseline="-25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O</a:t>
            </a:r>
            <a:r>
              <a:rPr lang="en-US" baseline="-25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2</a:t>
            </a:r>
            <a:endParaRPr lang="ru-RU" baseline="-250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гнутая вниз стрелка 5"/>
          <p:cNvSpPr/>
          <p:nvPr/>
        </p:nvSpPr>
        <p:spPr>
          <a:xfrm>
            <a:off x="1331639" y="5788680"/>
            <a:ext cx="2786847" cy="304616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C272E"/>
              </a:solidFill>
            </a:endParaRPr>
          </a:p>
        </p:txBody>
      </p:sp>
      <p:sp>
        <p:nvSpPr>
          <p:cNvPr id="10" name="Выгнутая вниз стрелка 9"/>
          <p:cNvSpPr/>
          <p:nvPr/>
        </p:nvSpPr>
        <p:spPr>
          <a:xfrm>
            <a:off x="4443166" y="5788679"/>
            <a:ext cx="3019660" cy="322875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2139" y="6176177"/>
            <a:ext cx="3898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Отмывка </a:t>
            </a:r>
            <a:r>
              <a:rPr lang="en-US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PBS c 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антибиотиком</a:t>
            </a:r>
          </a:p>
          <a:p>
            <a:pPr algn="ctr"/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Нейтрализация 0,1н. СН</a:t>
            </a:r>
            <a:r>
              <a:rPr lang="ru-RU" baseline="-25000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3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СООН</a:t>
            </a:r>
            <a:endParaRPr lang="ru-RU" sz="1100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1562" y="2654862"/>
            <a:ext cx="1835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Дерма свиньи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79225" y="2495184"/>
            <a:ext cx="2327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Биопластический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материал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19413" y="2705620"/>
            <a:ext cx="2866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Дермальный</a:t>
            </a:r>
            <a:r>
              <a:rPr lang="ru-RU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гидрогель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3919" y="1935834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Предварительные 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результаты экспериментального применения </a:t>
            </a:r>
            <a:r>
              <a:rPr lang="ru-RU" b="1" dirty="0" err="1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дермального</a:t>
            </a:r>
            <a:r>
              <a:rPr lang="ru-RU" b="1" dirty="0" smtClean="0">
                <a:solidFill>
                  <a:srgbClr val="002060"/>
                </a:solidFill>
                <a:latin typeface="Bookman Old Style" panose="02050604050505020204" pitchFamily="18" charset="0"/>
                <a:cs typeface="Times New Roman" panose="02020603050405020304" pitchFamily="18" charset="0"/>
              </a:rPr>
              <a:t> гидрогеля, разработанного в лаборатории </a:t>
            </a:r>
            <a:endParaRPr lang="ru-RU" dirty="0">
              <a:solidFill>
                <a:srgbClr val="002060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0"/>
            <a:ext cx="9112701" cy="1961596"/>
            <a:chOff x="-337122" y="-58591"/>
            <a:chExt cx="9948415" cy="1999629"/>
          </a:xfrm>
        </p:grpSpPr>
        <p:pic>
          <p:nvPicPr>
            <p:cNvPr id="18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904"/>
            <a:stretch/>
          </p:blipFill>
          <p:spPr bwMode="auto">
            <a:xfrm>
              <a:off x="-337122" y="-58591"/>
              <a:ext cx="4500500" cy="19996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" descr="События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465"/>
            <a:stretch/>
          </p:blipFill>
          <p:spPr bwMode="auto">
            <a:xfrm>
              <a:off x="6650581" y="-37657"/>
              <a:ext cx="2960712" cy="19216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545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632</Words>
  <Application>Microsoft Office PowerPoint</Application>
  <PresentationFormat>Экран (4:3)</PresentationFormat>
  <Paragraphs>93</Paragraphs>
  <Slides>12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Лаборатория-01</dc:creator>
  <cp:lastModifiedBy>Редько Андрей Николаевич</cp:lastModifiedBy>
  <cp:revision>66</cp:revision>
  <dcterms:created xsi:type="dcterms:W3CDTF">2020-05-20T07:35:30Z</dcterms:created>
  <dcterms:modified xsi:type="dcterms:W3CDTF">2022-01-11T10:01:53Z</dcterms:modified>
</cp:coreProperties>
</file>